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Montserrat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02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6f2b1bd69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6f2b1bd69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6f2b1bd69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6f2b1bd69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e57cfb41a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7e57cfb41a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e57cfb41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e57cfb41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f2b1bd69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f2b1bd69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f2b1bd69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f2b1bd69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6f2b1bd69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6f2b1bd69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832625" y="1484400"/>
            <a:ext cx="7614600" cy="9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Case Study Assignment-1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35700" y="3566375"/>
            <a:ext cx="35193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 b="1" i="1" u="sng"/>
              <a:t>To understand the global trends in investment.</a:t>
            </a:r>
            <a:endParaRPr sz="1400" b="1" i="1" u="sng"/>
          </a:p>
        </p:txBody>
      </p:sp>
      <p:sp>
        <p:nvSpPr>
          <p:cNvPr id="230" name="Google Shape;230;p17"/>
          <p:cNvSpPr txBox="1"/>
          <p:nvPr/>
        </p:nvSpPr>
        <p:spPr>
          <a:xfrm>
            <a:off x="3612525" y="2424875"/>
            <a:ext cx="3599100" cy="14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1.18BCS6091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2.18BCS6095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3.18BCS6096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4.18BCS6097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5.18BCS6098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of Checkpoint 6</a:t>
            </a:r>
            <a:endParaRPr/>
          </a:p>
        </p:txBody>
      </p:sp>
      <p:sp>
        <p:nvSpPr>
          <p:cNvPr id="300" name="Google Shape;300;p27"/>
          <p:cNvSpPr txBox="1">
            <a:spLocks noGrp="1"/>
          </p:cNvSpPr>
          <p:nvPr>
            <p:ph type="body" idx="1"/>
          </p:nvPr>
        </p:nvSpPr>
        <p:spPr>
          <a:xfrm>
            <a:off x="4018025" y="924325"/>
            <a:ext cx="4318500" cy="287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1. A plot showing the fraction of total investments (globally) in venture, seed, and private equity, and the average amount of investment in each funding type.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2. A plot showing the top 9 countries against the total amount of investments of funding type FT.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3. A plot showing the number of investments in the top 3 sectors of the top 3 countries on one chart (for the chosen investment type FT)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We have grouped the </a:t>
            </a:r>
            <a:r>
              <a:rPr lang="en-GB"/>
              <a:t>data according 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CA9E36-1080-4FC1-934C-08301F7CE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073" y="1142819"/>
            <a:ext cx="2866926" cy="18769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939B7E-21D6-4994-B675-AEA289E17E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072" y="3107319"/>
            <a:ext cx="2866925" cy="167363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Main Results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A61E42-719C-492F-89D4-A7467A02F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40" y="1382926"/>
            <a:ext cx="8102009" cy="35293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ABSTRACT</a:t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1369800" y="2068150"/>
            <a:ext cx="6003000" cy="24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❖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Spark  Funds, an asset management company wants to invest in companies.  They  analyse  the global trends in investments to make their decisions.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❖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company has two minor constraints:-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➢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It wants to invest between 5 to 15 million USD per round of investment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➢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It wants to invest only in English-speaking countries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❖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Spark Funds wants to invest where most other investors are investing.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❖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have taken real investment data from crunchbase.com.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97500" y="3534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Solving Strategy</a:t>
            </a:r>
            <a:endParaRPr/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1297500" y="1267550"/>
            <a:ext cx="7038900" cy="3211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The problem is divided into </a:t>
            </a:r>
            <a:r>
              <a:rPr lang="en-GB" sz="1400" b="1" u="sng" dirty="0"/>
              <a:t>three</a:t>
            </a:r>
            <a:r>
              <a:rPr lang="en-GB" sz="1400" dirty="0"/>
              <a:t> Goals of data analysis: </a:t>
            </a:r>
            <a:endParaRPr sz="14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dirty="0"/>
              <a:t>01      Investment type analysis: Comparing the typical investment amounts in</a:t>
            </a:r>
            <a:endParaRPr sz="14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            the  venture, seed, angel, private equity etc. so that Spark Funds can </a:t>
            </a:r>
            <a:endParaRPr sz="14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            choose the type  that is best suited for their strategy.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>
              <a:lnSpc>
                <a:spcPct val="100000"/>
              </a:lnSpc>
              <a:buNone/>
            </a:pPr>
            <a:r>
              <a:rPr lang="en-US" sz="1400" dirty="0">
                <a:latin typeface="Montserrat"/>
                <a:ea typeface="Montserrat"/>
                <a:cs typeface="Montserrat"/>
                <a:sym typeface="Montserrat"/>
              </a:rPr>
              <a:t>02</a:t>
            </a:r>
            <a:r>
              <a:rPr lang="en-US" sz="1400" dirty="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400" dirty="0"/>
              <a:t>Country analysis: Identifying the countries which have been the most 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US" sz="1400" dirty="0"/>
              <a:t>             heavily   invested in the past. These will be Spark Funds’ </a:t>
            </a:r>
            <a:r>
              <a:rPr lang="en-US" sz="1400" dirty="0" err="1"/>
              <a:t>favourites</a:t>
            </a:r>
            <a:r>
              <a:rPr lang="en-US" sz="1400" dirty="0"/>
              <a:t> as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US" sz="1400" dirty="0"/>
              <a:t>             well.</a:t>
            </a:r>
          </a:p>
          <a:p>
            <a:pPr marL="0" lvl="0" indent="0">
              <a:lnSpc>
                <a:spcPct val="100000"/>
              </a:lnSpc>
              <a:buNone/>
            </a:pPr>
            <a:endParaRPr lang="en-US" sz="1400" dirty="0"/>
          </a:p>
          <a:p>
            <a:pPr marL="0" lvl="0" indent="0">
              <a:lnSpc>
                <a:spcPct val="100000"/>
              </a:lnSpc>
              <a:buNone/>
            </a:pPr>
            <a:r>
              <a:rPr lang="en-US" sz="1400" dirty="0">
                <a:latin typeface="Montserrat"/>
                <a:ea typeface="Montserrat"/>
                <a:cs typeface="Montserrat"/>
                <a:sym typeface="Montserrat"/>
              </a:rPr>
              <a:t>03</a:t>
            </a:r>
            <a:r>
              <a:rPr lang="en-US" sz="1400" dirty="0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400" dirty="0"/>
              <a:t> Sector analysis: Understanding the distribution of investments across 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US" sz="1400" dirty="0"/>
              <a:t>             the eight main sectors. ( we are interested in the eight 'main sectors' 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US" sz="1400" dirty="0"/>
              <a:t>             provided in the mapping file. The two files — companies and rounds2 —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US" sz="1400" dirty="0"/>
              <a:t>             have numerous sub-sector names, hence, we will need to map each    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US" sz="1400" dirty="0"/>
              <a:t>             sub-sector  to its main sector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sz="1400" dirty="0"/>
              <a:t>               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 dirty="0"/>
              <a:t> </a:t>
            </a:r>
            <a:endParaRPr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of Check point 1</a:t>
            </a:r>
            <a:endParaRPr/>
          </a:p>
        </p:txBody>
      </p:sp>
      <p:sp>
        <p:nvSpPr>
          <p:cNvPr id="253" name="Google Shape;253;p21"/>
          <p:cNvSpPr txBox="1">
            <a:spLocks noGrp="1"/>
          </p:cNvSpPr>
          <p:nvPr>
            <p:ph type="body" idx="1"/>
          </p:nvPr>
        </p:nvSpPr>
        <p:spPr>
          <a:xfrm>
            <a:off x="2367250" y="1114650"/>
            <a:ext cx="5969400" cy="3747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-GB" sz="1600"/>
              <a:t>Before the  commencement of check point 1 ,we firstly Imported the packages  and  merged the dataframes.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-GB" sz="1600"/>
              <a:t>Then we Loaded  the companies and rounds data  into two data frames and named them companies and rounds2 respectively. Following outcomes are then derived from the above dataframes.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3150325"/>
            <a:ext cx="7489025" cy="39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3965338"/>
            <a:ext cx="7489025" cy="340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7500" y="3486550"/>
            <a:ext cx="7489025" cy="47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97500" y="4243775"/>
            <a:ext cx="7489026" cy="56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of Check point 2</a:t>
            </a:r>
            <a:endParaRPr/>
          </a:p>
        </p:txBody>
      </p:sp>
      <p:sp>
        <p:nvSpPr>
          <p:cNvPr id="263" name="Google Shape;263;p22"/>
          <p:cNvSpPr txBox="1">
            <a:spLocks noGrp="1"/>
          </p:cNvSpPr>
          <p:nvPr>
            <p:ph type="body" idx="1"/>
          </p:nvPr>
        </p:nvSpPr>
        <p:spPr>
          <a:xfrm>
            <a:off x="4018025" y="1177425"/>
            <a:ext cx="4318500" cy="2391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/>
              <a:t>Checkpoint 2 was first of the three goals of data analysis – investment type analysis.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Spark Funds wanted  to choose one of the four investment types for each potential investment they will make.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Considering the constraints of Spark Funds, we have to decide one funding type which is most suitable for them.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The pasted  outcomes shows  the results required by Spark Funds.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64" name="Google Shape;2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425" y="991525"/>
            <a:ext cx="4000975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425" y="3091950"/>
            <a:ext cx="4000974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of Check point 3</a:t>
            </a:r>
            <a:endParaRPr/>
          </a:p>
        </p:txBody>
      </p:sp>
      <p:sp>
        <p:nvSpPr>
          <p:cNvPr id="271" name="Google Shape;271;p23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72" name="Google Shape;272;p23"/>
          <p:cNvSpPr txBox="1"/>
          <p:nvPr/>
        </p:nvSpPr>
        <p:spPr>
          <a:xfrm>
            <a:off x="2558825" y="1344025"/>
            <a:ext cx="4019100" cy="24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3"/>
          <p:cNvSpPr txBox="1"/>
          <p:nvPr/>
        </p:nvSpPr>
        <p:spPr>
          <a:xfrm>
            <a:off x="3135675" y="1208275"/>
            <a:ext cx="5850000" cy="20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❖"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is the second goal of </a:t>
            </a:r>
            <a:r>
              <a:rPr lang="en-GB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analysis.</a:t>
            </a:r>
            <a:r>
              <a:rPr lang="en-GB" b="1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Spark</a:t>
            </a:r>
            <a:r>
              <a:rPr lang="en-GB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Funds wants to invest in countries with the highest amount of funding for the chosen</a:t>
            </a:r>
            <a:endParaRPr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           investment type.</a:t>
            </a:r>
            <a:endParaRPr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❖"/>
            </a:pPr>
            <a:r>
              <a:rPr lang="en-GB" dirty="0">
                <a:solidFill>
                  <a:srgbClr val="FFFFFF"/>
                </a:solidFill>
              </a:rPr>
              <a:t>We find the top 9 countries by highest funding from all companies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❖"/>
            </a:pPr>
            <a:r>
              <a:rPr lang="en-GB" dirty="0">
                <a:solidFill>
                  <a:srgbClr val="FFFFFF"/>
                </a:solidFill>
              </a:rPr>
              <a:t>We group the countries and sum the companies who speak English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74" name="Google Shape;2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125" y="1307850"/>
            <a:ext cx="3086100" cy="363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1425" y="3177175"/>
            <a:ext cx="5651700" cy="17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of Checkpoint 4</a:t>
            </a:r>
            <a:endParaRPr/>
          </a:p>
        </p:txBody>
      </p:sp>
      <p:sp>
        <p:nvSpPr>
          <p:cNvPr id="281" name="Google Shape;281;p24"/>
          <p:cNvSpPr txBox="1">
            <a:spLocks noGrp="1"/>
          </p:cNvSpPr>
          <p:nvPr>
            <p:ph type="body" idx="1"/>
          </p:nvPr>
        </p:nvSpPr>
        <p:spPr>
          <a:xfrm>
            <a:off x="4018025" y="904750"/>
            <a:ext cx="4318500" cy="204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This is the third goal of analysis — sector analysis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This is to simplify the analysis by grouping the numerous category lists (named ‘</a:t>
            </a:r>
            <a:r>
              <a:rPr lang="en-GB" dirty="0" err="1"/>
              <a:t>category_list</a:t>
            </a:r>
            <a:r>
              <a:rPr lang="en-GB" dirty="0"/>
              <a:t>’) in the mapping file.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We map the ‘mapping </a:t>
            </a:r>
            <a:r>
              <a:rPr lang="en-GB" dirty="0" err="1"/>
              <a:t>dataframe</a:t>
            </a:r>
            <a:r>
              <a:rPr lang="en-GB" dirty="0"/>
              <a:t> and extract the primary sector. Then we merge that into the main </a:t>
            </a:r>
            <a:r>
              <a:rPr lang="en-GB" dirty="0" err="1"/>
              <a:t>dataframe</a:t>
            </a:r>
            <a:r>
              <a:rPr lang="en-GB" dirty="0"/>
              <a:t> so the required sectors are mapped accordingly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82" name="Google Shape;2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50" y="2838225"/>
            <a:ext cx="8936050" cy="22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Analysis of Checkpoint 5</a:t>
            </a:r>
            <a:endParaRPr dirty="0"/>
          </a:p>
        </p:txBody>
      </p:sp>
      <p:sp>
        <p:nvSpPr>
          <p:cNvPr id="288" name="Google Shape;288;p25"/>
          <p:cNvSpPr txBox="1">
            <a:spLocks noGrp="1"/>
          </p:cNvSpPr>
          <p:nvPr>
            <p:ph type="body" idx="1"/>
          </p:nvPr>
        </p:nvSpPr>
        <p:spPr>
          <a:xfrm>
            <a:off x="4018025" y="1453116"/>
            <a:ext cx="4318500" cy="352292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the aim is to find out the most heavily invested main sectors in each of the three countries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We group and create 3 new </a:t>
            </a:r>
            <a:r>
              <a:rPr lang="en-GB" dirty="0" err="1"/>
              <a:t>dataframes</a:t>
            </a:r>
            <a:r>
              <a:rPr lang="en-GB" dirty="0"/>
              <a:t> which have description of the 3 countries separately. After merging, they show the total amount invested, and number of companies of that country who have invested in ‘venture’ sector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dirty="0"/>
              <a:t>We chose venture sector because that is the most appropriate sector for investment because</a:t>
            </a:r>
          </a:p>
          <a:p>
            <a:pPr lvl="1" indent="-311150">
              <a:spcBef>
                <a:spcPts val="0"/>
              </a:spcBef>
              <a:buSzPts val="1300"/>
              <a:buChar char="❖"/>
            </a:pPr>
            <a:r>
              <a:rPr lang="en-GB" dirty="0"/>
              <a:t>That falls perfectly in the range of investment</a:t>
            </a:r>
          </a:p>
          <a:p>
            <a:pPr lvl="1" indent="-311150">
              <a:spcBef>
                <a:spcPts val="0"/>
              </a:spcBef>
              <a:buSzPts val="1300"/>
              <a:buChar char="❖"/>
            </a:pPr>
            <a:r>
              <a:rPr lang="en-GB" dirty="0"/>
              <a:t>This is the sector where most of the companies have invested 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3950"/>
            <a:ext cx="8839201" cy="24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627525"/>
            <a:ext cx="8839201" cy="236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679</Words>
  <Application>Microsoft Office PowerPoint</Application>
  <PresentationFormat>On-screen Show (16:9)</PresentationFormat>
  <Paragraphs>64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Lato</vt:lpstr>
      <vt:lpstr>Arial</vt:lpstr>
      <vt:lpstr>Montserrat</vt:lpstr>
      <vt:lpstr>Focus</vt:lpstr>
      <vt:lpstr>       Case Study Assignment-1</vt:lpstr>
      <vt:lpstr>ABSTRACT</vt:lpstr>
      <vt:lpstr>Problem Solving Strategy</vt:lpstr>
      <vt:lpstr>Analysis of Check point 1</vt:lpstr>
      <vt:lpstr>Analysis of Check point 2</vt:lpstr>
      <vt:lpstr>Analysis of Check point 3</vt:lpstr>
      <vt:lpstr>Analysis of Checkpoint 4</vt:lpstr>
      <vt:lpstr>Analysis of Checkpoint 5</vt:lpstr>
      <vt:lpstr>PowerPoint Presentation</vt:lpstr>
      <vt:lpstr>Analysis of Checkpoint 6</vt:lpstr>
      <vt:lpstr>Main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Assignment-1</dc:title>
  <dc:creator>Yash</dc:creator>
  <cp:lastModifiedBy>Yash Raj</cp:lastModifiedBy>
  <cp:revision>4</cp:revision>
  <dcterms:modified xsi:type="dcterms:W3CDTF">2020-02-19T10:11:40Z</dcterms:modified>
</cp:coreProperties>
</file>